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1" r:id="rId7"/>
    <p:sldId id="262" r:id="rId8"/>
    <p:sldId id="264" r:id="rId9"/>
    <p:sldId id="265" r:id="rId10"/>
    <p:sldId id="267" r:id="rId11"/>
    <p:sldId id="266" r:id="rId12"/>
    <p:sldId id="260"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504"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386836C-8ABA-477F-93EF-33DD5FB342E9}" type="datetimeFigureOut">
              <a:rPr lang="en-US"/>
              <a:pPr>
                <a:defRPr/>
              </a:pPr>
              <a:t>11/11/2020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405BF69-38C0-494A-8ED2-B63CE16F0F3F}" type="slidenum">
              <a:rPr lang="en-US"/>
              <a:pPr/>
              <a:t>‹#›</a:t>
            </a:fld>
            <a:endParaRPr lang="en-US"/>
          </a:p>
        </p:txBody>
      </p:sp>
    </p:spTree>
    <p:extLst>
      <p:ext uri="{BB962C8B-B14F-4D97-AF65-F5344CB8AC3E}">
        <p14:creationId xmlns:p14="http://schemas.microsoft.com/office/powerpoint/2010/main" val="28875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B937CF-1AA0-49B2-A29C-EE81D2E96E22}" type="datetimeFigureOut">
              <a:rPr lang="en-US"/>
              <a:pPr>
                <a:defRPr/>
              </a:pPr>
              <a:t>11/11/2020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6228A9F-C68F-4866-B18A-62F3D5E19898}" type="slidenum">
              <a:rPr lang="en-US"/>
              <a:pPr/>
              <a:t>‹#›</a:t>
            </a:fld>
            <a:endParaRPr lang="en-US"/>
          </a:p>
        </p:txBody>
      </p:sp>
    </p:spTree>
    <p:extLst>
      <p:ext uri="{BB962C8B-B14F-4D97-AF65-F5344CB8AC3E}">
        <p14:creationId xmlns:p14="http://schemas.microsoft.com/office/powerpoint/2010/main" val="216109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78D7BE-0EE1-4604-9E4E-DDDFF4F4F609}" type="datetimeFigureOut">
              <a:rPr lang="en-US"/>
              <a:pPr>
                <a:defRPr/>
              </a:pPr>
              <a:t>11/11/2020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0F46C63-81A0-440B-B7F6-2476BB9AF22E}" type="slidenum">
              <a:rPr lang="en-US"/>
              <a:pPr/>
              <a:t>‹#›</a:t>
            </a:fld>
            <a:endParaRPr lang="en-US"/>
          </a:p>
        </p:txBody>
      </p:sp>
    </p:spTree>
    <p:extLst>
      <p:ext uri="{BB962C8B-B14F-4D97-AF65-F5344CB8AC3E}">
        <p14:creationId xmlns:p14="http://schemas.microsoft.com/office/powerpoint/2010/main" val="87966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904223-7ECC-426F-AFDB-0D0460DA38A0}" type="datetimeFigureOut">
              <a:rPr lang="en-US"/>
              <a:pPr>
                <a:defRPr/>
              </a:pPr>
              <a:t>11/11/2020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C08CE4-C68D-4EB5-83C9-550E3E683D42}" type="slidenum">
              <a:rPr lang="en-US"/>
              <a:pPr/>
              <a:t>‹#›</a:t>
            </a:fld>
            <a:endParaRPr lang="en-US"/>
          </a:p>
        </p:txBody>
      </p:sp>
    </p:spTree>
    <p:extLst>
      <p:ext uri="{BB962C8B-B14F-4D97-AF65-F5344CB8AC3E}">
        <p14:creationId xmlns:p14="http://schemas.microsoft.com/office/powerpoint/2010/main" val="395273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F1CE8D83-DEB1-4546-B0B1-B6033114EB04}" type="datetimeFigureOut">
              <a:rPr lang="en-US"/>
              <a:pPr>
                <a:defRPr/>
              </a:pPr>
              <a:t>11/11/2020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308818-A3F2-4203-B2DC-69A02133F356}" type="slidenum">
              <a:rPr lang="en-US"/>
              <a:pPr/>
              <a:t>‹#›</a:t>
            </a:fld>
            <a:endParaRPr lang="en-US"/>
          </a:p>
        </p:txBody>
      </p:sp>
    </p:spTree>
    <p:extLst>
      <p:ext uri="{BB962C8B-B14F-4D97-AF65-F5344CB8AC3E}">
        <p14:creationId xmlns:p14="http://schemas.microsoft.com/office/powerpoint/2010/main" val="186375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D3BDE8-5B51-46E3-9873-30685270C31A}" type="datetimeFigureOut">
              <a:rPr lang="en-US"/>
              <a:pPr>
                <a:defRPr/>
              </a:pPr>
              <a:t>11/11/2020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612EB53-9FD3-4121-A6EB-D733B2673657}" type="slidenum">
              <a:rPr lang="en-US"/>
              <a:pPr/>
              <a:t>‹#›</a:t>
            </a:fld>
            <a:endParaRPr lang="en-US"/>
          </a:p>
        </p:txBody>
      </p:sp>
    </p:spTree>
    <p:extLst>
      <p:ext uri="{BB962C8B-B14F-4D97-AF65-F5344CB8AC3E}">
        <p14:creationId xmlns:p14="http://schemas.microsoft.com/office/powerpoint/2010/main" val="355366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810CA8-4E20-48F5-A2D3-5E0A6F2517F7}" type="datetimeFigureOut">
              <a:rPr lang="en-US"/>
              <a:pPr>
                <a:defRPr/>
              </a:pPr>
              <a:t>11/11/2020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50AD605-0A73-4CAF-8CF2-781B53C2361D}" type="slidenum">
              <a:rPr lang="en-US"/>
              <a:pPr/>
              <a:t>‹#›</a:t>
            </a:fld>
            <a:endParaRPr lang="en-US"/>
          </a:p>
        </p:txBody>
      </p:sp>
    </p:spTree>
    <p:extLst>
      <p:ext uri="{BB962C8B-B14F-4D97-AF65-F5344CB8AC3E}">
        <p14:creationId xmlns:p14="http://schemas.microsoft.com/office/powerpoint/2010/main" val="176657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F95769-A97F-449A-A00F-04E24D054C89}" type="datetimeFigureOut">
              <a:rPr lang="en-US"/>
              <a:pPr>
                <a:defRPr/>
              </a:pPr>
              <a:t>11/11/2020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760DD57-2CC0-4A70-9FEC-60812B3EB357}" type="slidenum">
              <a:rPr lang="en-US"/>
              <a:pPr/>
              <a:t>‹#›</a:t>
            </a:fld>
            <a:endParaRPr lang="en-US"/>
          </a:p>
        </p:txBody>
      </p:sp>
    </p:spTree>
    <p:extLst>
      <p:ext uri="{BB962C8B-B14F-4D97-AF65-F5344CB8AC3E}">
        <p14:creationId xmlns:p14="http://schemas.microsoft.com/office/powerpoint/2010/main" val="297287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F58B64-D076-429E-B92E-9BB2CA1C46CD}" type="datetimeFigureOut">
              <a:rPr lang="en-US"/>
              <a:pPr>
                <a:defRPr/>
              </a:pPr>
              <a:t>11/11/2020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F0EE439-A3A7-46AF-B7F3-D66C63CB705C}" type="slidenum">
              <a:rPr lang="en-US"/>
              <a:pPr/>
              <a:t>‹#›</a:t>
            </a:fld>
            <a:endParaRPr lang="en-US"/>
          </a:p>
        </p:txBody>
      </p:sp>
    </p:spTree>
    <p:extLst>
      <p:ext uri="{BB962C8B-B14F-4D97-AF65-F5344CB8AC3E}">
        <p14:creationId xmlns:p14="http://schemas.microsoft.com/office/powerpoint/2010/main" val="383664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8B391ABE-3C87-4009-B592-202DB3919B85}" type="datetimeFigureOut">
              <a:rPr lang="en-US"/>
              <a:pPr>
                <a:defRPr/>
              </a:pPr>
              <a:t>11/11/2020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A8CE3AD-F2E3-4D67-A367-18D9E533747E}" type="slidenum">
              <a:rPr lang="en-US"/>
              <a:pPr/>
              <a:t>‹#›</a:t>
            </a:fld>
            <a:endParaRPr lang="en-US"/>
          </a:p>
        </p:txBody>
      </p:sp>
    </p:spTree>
    <p:extLst>
      <p:ext uri="{BB962C8B-B14F-4D97-AF65-F5344CB8AC3E}">
        <p14:creationId xmlns:p14="http://schemas.microsoft.com/office/powerpoint/2010/main" val="168926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E6734C25-7A3F-42BC-A36C-4402D99BEC90}" type="datetimeFigureOut">
              <a:rPr lang="en-US"/>
              <a:pPr>
                <a:defRPr/>
              </a:pPr>
              <a:t>11/11/2020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6BF9BC2-EAFB-499E-8299-C0398DB69529}" type="slidenum">
              <a:rPr lang="en-US"/>
              <a:pPr/>
              <a:t>‹#›</a:t>
            </a:fld>
            <a:endParaRPr lang="en-US"/>
          </a:p>
        </p:txBody>
      </p:sp>
    </p:spTree>
    <p:extLst>
      <p:ext uri="{BB962C8B-B14F-4D97-AF65-F5344CB8AC3E}">
        <p14:creationId xmlns:p14="http://schemas.microsoft.com/office/powerpoint/2010/main" val="369770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B6BFC2F-0A42-4A23-8B00-B46E2DE1EB48}" type="datetimeFigureOut">
              <a:rPr lang="en-US"/>
              <a:pPr>
                <a:defRPr/>
              </a:pPr>
              <a:t>11/11/2020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2E62107-65B8-4DDF-B687-09B50C7EDAA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BXA5sdGiCMk"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537450" y="388938"/>
            <a:ext cx="4244975" cy="5551487"/>
          </a:xfrm>
        </p:spPr>
        <p:txBody>
          <a:bodyPr anchor="t"/>
          <a:lstStyle/>
          <a:p>
            <a:pPr eaLnBrk="1" hangingPunct="1">
              <a:lnSpc>
                <a:spcPct val="100000"/>
              </a:lnSpc>
            </a:pPr>
            <a:r>
              <a:rPr lang="en-US" sz="2000" smtClean="0"/>
              <a:t/>
            </a:r>
            <a:br>
              <a:rPr lang="en-US" sz="2000" smtClean="0"/>
            </a:br>
            <a:r>
              <a:rPr lang="en-US" sz="2000" smtClean="0"/>
              <a:t/>
            </a:r>
            <a:br>
              <a:rPr lang="en-US" sz="2000" smtClean="0"/>
            </a:br>
            <a:r>
              <a:rPr lang="en-US" sz="2000" smtClean="0"/>
              <a:t/>
            </a:r>
            <a:br>
              <a:rPr lang="en-US" sz="2000" smtClean="0"/>
            </a:br>
            <a:r>
              <a:rPr lang="en-US" sz="2000" smtClean="0"/>
              <a:t/>
            </a:r>
            <a:br>
              <a:rPr lang="en-US" sz="2000" smtClean="0"/>
            </a:br>
            <a:r>
              <a:rPr lang="en-US" sz="2000" smtClean="0"/>
              <a:t/>
            </a:r>
            <a:br>
              <a:rPr lang="en-US" sz="2000" smtClean="0"/>
            </a:br>
            <a:r>
              <a:rPr lang="en-US" sz="2000" smtClean="0"/>
              <a:t/>
            </a:r>
            <a:br>
              <a:rPr lang="en-US" sz="2000" smtClean="0"/>
            </a:br>
            <a:r>
              <a:rPr lang="mk-MK" sz="2000" b="1" smtClean="0"/>
              <a:t> </a:t>
            </a:r>
            <a:r>
              <a:rPr lang="mk-MK" sz="2000" smtClean="0"/>
              <a:t>Подобрување на социјална инклузија на лица со попреченост  на локално ниво </a:t>
            </a:r>
            <a:br>
              <a:rPr lang="mk-MK" sz="2000" smtClean="0"/>
            </a:br>
            <a:r>
              <a:rPr lang="mk-MK" sz="2000" smtClean="0"/>
              <a:t/>
            </a:r>
            <a:br>
              <a:rPr lang="mk-MK" sz="2000" smtClean="0"/>
            </a:br>
            <a:r>
              <a:rPr lang="mk-MK" sz="2000" smtClean="0"/>
              <a:t>Благица Димитровска</a:t>
            </a:r>
            <a:br>
              <a:rPr lang="mk-MK" sz="2000" smtClean="0"/>
            </a:br>
            <a:r>
              <a:rPr lang="mk-MK" sz="2000" smtClean="0"/>
              <a:t/>
            </a:r>
            <a:br>
              <a:rPr lang="mk-MK" sz="2000" smtClean="0"/>
            </a:br>
            <a:r>
              <a:rPr lang="mk-MK" sz="2000" smtClean="0">
                <a:solidFill>
                  <a:srgbClr val="000000"/>
                </a:solidFill>
              </a:rPr>
              <a:t> Здружение за промоција и развој на инклузивно општество ИНКЛУЗИВА</a:t>
            </a:r>
            <a:endParaRPr lang="en-US" sz="2000" smtClean="0"/>
          </a:p>
        </p:txBody>
      </p:sp>
      <p:pic>
        <p:nvPicPr>
          <p:cNvPr id="2051" name="Content Placeholder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75" y="388938"/>
            <a:ext cx="7627938" cy="70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8166100" y="5989638"/>
            <a:ext cx="2987675" cy="1098550"/>
          </a:xfrm>
          <a:prstGeom prst="rect">
            <a:avLst/>
          </a:prstGeom>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mk-MK" dirty="0" smtClean="0"/>
              <a:t>   </a:t>
            </a:r>
            <a:br>
              <a:rPr lang="mk-MK" dirty="0" smtClean="0"/>
            </a:br>
            <a:r>
              <a:rPr lang="mk-MK" sz="2400" b="1" dirty="0" smtClean="0">
                <a:solidFill>
                  <a:schemeClr val="tx2">
                    <a:lumMod val="50000"/>
                  </a:schemeClr>
                </a:solidFill>
              </a:rPr>
              <a:t/>
            </a:r>
            <a:br>
              <a:rPr lang="mk-MK" sz="2400" b="1" dirty="0" smtClean="0">
                <a:solidFill>
                  <a:schemeClr val="tx2">
                    <a:lumMod val="50000"/>
                  </a:schemeClr>
                </a:solidFill>
              </a:rPr>
            </a:br>
            <a:r>
              <a:rPr lang="ru-RU" sz="6200" b="1" dirty="0" smtClean="0">
                <a:solidFill>
                  <a:schemeClr val="tx2">
                    <a:lumMod val="50000"/>
                  </a:schemeClr>
                </a:solidFill>
              </a:rPr>
              <a:t/>
            </a:r>
            <a:br>
              <a:rPr lang="ru-RU" sz="6200" b="1" dirty="0" smtClean="0">
                <a:solidFill>
                  <a:schemeClr val="tx2">
                    <a:lumMod val="50000"/>
                  </a:schemeClr>
                </a:solidFill>
              </a:rPr>
            </a:br>
            <a:r>
              <a:rPr lang="ru-RU" sz="6200" b="1" dirty="0" smtClean="0">
                <a:solidFill>
                  <a:schemeClr val="tx2">
                    <a:lumMod val="50000"/>
                  </a:schemeClr>
                </a:solidFill>
              </a:rPr>
              <a:t>Скопје, 8-9 мај 2018 година</a:t>
            </a:r>
            <a:br>
              <a:rPr lang="ru-RU" sz="6200" b="1" dirty="0" smtClean="0">
                <a:solidFill>
                  <a:schemeClr val="tx2">
                    <a:lumMod val="50000"/>
                  </a:schemeClr>
                </a:solidFill>
              </a:rPr>
            </a:br>
            <a:r>
              <a:rPr lang="en-US" sz="2500" b="1" dirty="0" smtClean="0">
                <a:solidFill>
                  <a:schemeClr val="tx2">
                    <a:lumMod val="50000"/>
                  </a:schemeClr>
                </a:solidFill>
              </a:rPr>
              <a:t/>
            </a:r>
            <a:br>
              <a:rPr lang="en-US" sz="2500" b="1" dirty="0" smtClean="0">
                <a:solidFill>
                  <a:schemeClr val="tx2">
                    <a:lumMod val="50000"/>
                  </a:schemeClr>
                </a:solidFill>
              </a:rPr>
            </a:br>
            <a:r>
              <a:rPr lang="en-US" sz="2500" b="1" dirty="0" smtClean="0">
                <a:solidFill>
                  <a:schemeClr val="tx2">
                    <a:lumMod val="50000"/>
                  </a:schemeClr>
                </a:solidFill>
              </a:rPr>
              <a:t/>
            </a:r>
            <a:br>
              <a:rPr lang="en-US" sz="2500" b="1" dirty="0" smtClean="0">
                <a:solidFill>
                  <a:schemeClr val="tx2">
                    <a:lumMod val="50000"/>
                  </a:schemeClr>
                </a:solidFill>
              </a:rPr>
            </a:br>
            <a:r>
              <a:rPr lang="en-US" sz="2500" b="1" dirty="0" smtClean="0">
                <a:solidFill>
                  <a:schemeClr val="tx2">
                    <a:lumMod val="50000"/>
                  </a:schemeClr>
                </a:solidFill>
              </a:rPr>
              <a:t/>
            </a:r>
            <a:br>
              <a:rPr lang="en-US" sz="2500" b="1" dirty="0" smtClean="0">
                <a:solidFill>
                  <a:schemeClr val="tx2">
                    <a:lumMod val="50000"/>
                  </a:schemeClr>
                </a:solidFill>
              </a:rPr>
            </a:br>
            <a:r>
              <a:rPr lang="mk-MK" sz="2500" b="1" dirty="0" smtClean="0">
                <a:solidFill>
                  <a:schemeClr val="tx2">
                    <a:lumMod val="50000"/>
                  </a:schemeClr>
                </a:solidFill>
              </a:rPr>
              <a:t/>
            </a:r>
            <a:br>
              <a:rPr lang="mk-MK" sz="2500" b="1" dirty="0" smtClean="0">
                <a:solidFill>
                  <a:schemeClr val="tx2">
                    <a:lumMod val="50000"/>
                  </a:schemeClr>
                </a:solidFill>
              </a:rPr>
            </a:br>
            <a:endParaRPr lang="en-US" sz="2000" b="1" dirty="0">
              <a:solidFill>
                <a:schemeClr val="tx2">
                  <a:lumMod val="50000"/>
                </a:schemeClr>
              </a:solidFill>
            </a:endParaRPr>
          </a:p>
        </p:txBody>
      </p:sp>
      <p:sp>
        <p:nvSpPr>
          <p:cNvPr id="8" name="Title 1"/>
          <p:cNvSpPr txBox="1">
            <a:spLocks/>
          </p:cNvSpPr>
          <p:nvPr/>
        </p:nvSpPr>
        <p:spPr>
          <a:xfrm>
            <a:off x="268288" y="185738"/>
            <a:ext cx="5564187" cy="936625"/>
          </a:xfrm>
          <a:prstGeom prst="rect">
            <a:avLst/>
          </a:prstGeom>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mk-MK" dirty="0" smtClean="0"/>
              <a:t>   </a:t>
            </a:r>
            <a:r>
              <a:rPr lang="en-US" dirty="0" smtClean="0"/>
              <a:t/>
            </a:r>
            <a:br>
              <a:rPr lang="en-US" dirty="0" smtClean="0"/>
            </a:br>
            <a:r>
              <a:rPr lang="mk-MK" dirty="0" smtClean="0"/>
              <a:t/>
            </a:r>
            <a:br>
              <a:rPr lang="mk-MK" dirty="0" smtClean="0"/>
            </a:br>
            <a:r>
              <a:rPr lang="mk-MK" dirty="0" smtClean="0"/>
              <a:t/>
            </a:r>
            <a:br>
              <a:rPr lang="mk-MK" dirty="0" smtClean="0"/>
            </a:br>
            <a:r>
              <a:rPr lang="mk-MK" sz="8000" dirty="0" smtClean="0"/>
              <a:t/>
            </a:r>
            <a:br>
              <a:rPr lang="mk-MK" sz="8000" dirty="0" smtClean="0"/>
            </a:br>
            <a:r>
              <a:rPr lang="mk-MK" sz="8000" b="1" dirty="0" smtClean="0">
                <a:solidFill>
                  <a:schemeClr val="tx2">
                    <a:lumMod val="50000"/>
                  </a:schemeClr>
                </a:solidFill>
              </a:rPr>
              <a:t/>
            </a:r>
            <a:br>
              <a:rPr lang="mk-MK" sz="8000" b="1" dirty="0" smtClean="0">
                <a:solidFill>
                  <a:schemeClr val="tx2">
                    <a:lumMod val="50000"/>
                  </a:schemeClr>
                </a:solidFill>
              </a:rPr>
            </a:br>
            <a:r>
              <a:rPr lang="en-US" sz="8000" b="1" dirty="0" smtClean="0">
                <a:solidFill>
                  <a:schemeClr val="tx2">
                    <a:lumMod val="50000"/>
                  </a:schemeClr>
                </a:solidFill>
              </a:rPr>
              <a:t/>
            </a:r>
            <a:br>
              <a:rPr lang="en-US" sz="8000" b="1" dirty="0" smtClean="0">
                <a:solidFill>
                  <a:schemeClr val="tx2">
                    <a:lumMod val="50000"/>
                  </a:schemeClr>
                </a:solidFill>
              </a:rPr>
            </a:br>
            <a:r>
              <a:rPr lang="ru-RU" sz="8000" b="1" dirty="0" smtClean="0">
                <a:solidFill>
                  <a:schemeClr val="tx2">
                    <a:lumMod val="50000"/>
                  </a:schemeClr>
                </a:solidFill>
              </a:rPr>
              <a:t>Конференција</a:t>
            </a:r>
          </a:p>
          <a:p>
            <a:pPr fontAlgn="auto">
              <a:spcAft>
                <a:spcPts val="0"/>
              </a:spcAft>
              <a:defRPr/>
            </a:pPr>
            <a:r>
              <a:rPr lang="ru-RU" sz="8000" b="1" dirty="0" smtClean="0">
                <a:solidFill>
                  <a:schemeClr val="tx2">
                    <a:lumMod val="50000"/>
                  </a:schemeClr>
                </a:solidFill>
              </a:rPr>
              <a:t> </a:t>
            </a:r>
            <a:r>
              <a:rPr lang="ru-RU" sz="8000" b="1" dirty="0">
                <a:solidFill>
                  <a:schemeClr val="tx2">
                    <a:lumMod val="50000"/>
                  </a:schemeClr>
                </a:solidFill>
              </a:rPr>
              <a:t>„Отворено владино партнерство – дијалог со граѓанските организации за Националниот акциски план 2018-2020“</a:t>
            </a:r>
            <a:br>
              <a:rPr lang="ru-RU" sz="8000" b="1" dirty="0">
                <a:solidFill>
                  <a:schemeClr val="tx2">
                    <a:lumMod val="50000"/>
                  </a:schemeClr>
                </a:solidFill>
              </a:rPr>
            </a:br>
            <a:endParaRPr lang="ru-RU" sz="8000" b="1" dirty="0">
              <a:solidFill>
                <a:schemeClr val="tx2">
                  <a:lumMod val="50000"/>
                </a:schemeClr>
              </a:solidFill>
            </a:endParaRPr>
          </a:p>
          <a:p>
            <a:pPr fontAlgn="auto">
              <a:spcAft>
                <a:spcPts val="0"/>
              </a:spcAft>
              <a:defRPr/>
            </a:pPr>
            <a:r>
              <a:rPr lang="ru-RU" sz="6000" b="1" dirty="0" smtClean="0">
                <a:solidFill>
                  <a:schemeClr val="tx2">
                    <a:lumMod val="50000"/>
                  </a:schemeClr>
                </a:solidFill>
              </a:rPr>
              <a:t/>
            </a:r>
            <a:br>
              <a:rPr lang="ru-RU" sz="6000" b="1" dirty="0" smtClean="0">
                <a:solidFill>
                  <a:schemeClr val="tx2">
                    <a:lumMod val="50000"/>
                  </a:schemeClr>
                </a:solidFill>
              </a:rPr>
            </a:br>
            <a:r>
              <a:rPr lang="ru-RU" sz="6000" b="1" dirty="0" smtClean="0">
                <a:solidFill>
                  <a:schemeClr val="tx2">
                    <a:lumMod val="50000"/>
                  </a:schemeClr>
                </a:solidFill>
              </a:rPr>
              <a:t/>
            </a:r>
            <a:br>
              <a:rPr lang="ru-RU" sz="6000" b="1" dirty="0" smtClean="0">
                <a:solidFill>
                  <a:schemeClr val="tx2">
                    <a:lumMod val="50000"/>
                  </a:schemeClr>
                </a:solidFill>
              </a:rPr>
            </a:br>
            <a:r>
              <a:rPr lang="en-US" sz="2500" b="1" dirty="0" smtClean="0">
                <a:solidFill>
                  <a:schemeClr val="tx2">
                    <a:lumMod val="50000"/>
                  </a:schemeClr>
                </a:solidFill>
              </a:rPr>
              <a:t/>
            </a:r>
            <a:br>
              <a:rPr lang="en-US" sz="2500" b="1" dirty="0" smtClean="0">
                <a:solidFill>
                  <a:schemeClr val="tx2">
                    <a:lumMod val="50000"/>
                  </a:schemeClr>
                </a:solidFill>
              </a:rPr>
            </a:br>
            <a:r>
              <a:rPr lang="en-US" sz="2500" b="1" dirty="0" smtClean="0">
                <a:solidFill>
                  <a:schemeClr val="tx2">
                    <a:lumMod val="50000"/>
                  </a:schemeClr>
                </a:solidFill>
              </a:rPr>
              <a:t/>
            </a:r>
            <a:br>
              <a:rPr lang="en-US" sz="2500" b="1" dirty="0" smtClean="0">
                <a:solidFill>
                  <a:schemeClr val="tx2">
                    <a:lumMod val="50000"/>
                  </a:schemeClr>
                </a:solidFill>
              </a:rPr>
            </a:br>
            <a:r>
              <a:rPr lang="en-US" sz="2500" b="1" dirty="0" smtClean="0">
                <a:solidFill>
                  <a:schemeClr val="tx2">
                    <a:lumMod val="50000"/>
                  </a:schemeClr>
                </a:solidFill>
              </a:rPr>
              <a:t/>
            </a:r>
            <a:br>
              <a:rPr lang="en-US" sz="2500" b="1" dirty="0" smtClean="0">
                <a:solidFill>
                  <a:schemeClr val="tx2">
                    <a:lumMod val="50000"/>
                  </a:schemeClr>
                </a:solidFill>
              </a:rPr>
            </a:br>
            <a:r>
              <a:rPr lang="mk-MK" sz="2500" b="1" dirty="0" smtClean="0">
                <a:solidFill>
                  <a:schemeClr val="tx2">
                    <a:lumMod val="50000"/>
                  </a:schemeClr>
                </a:solidFill>
              </a:rPr>
              <a:t/>
            </a:r>
            <a:br>
              <a:rPr lang="mk-MK" sz="2500" b="1" dirty="0" smtClean="0">
                <a:solidFill>
                  <a:schemeClr val="tx2">
                    <a:lumMod val="50000"/>
                  </a:schemeClr>
                </a:solidFill>
              </a:rPr>
            </a:br>
            <a:endParaRPr lang="en-US" sz="2000" b="1" dirty="0">
              <a:solidFill>
                <a:schemeClr val="tx2">
                  <a:lumMod val="50000"/>
                </a:schemeClr>
              </a:solidFill>
            </a:endParaRPr>
          </a:p>
        </p:txBody>
      </p:sp>
      <p:pic>
        <p:nvPicPr>
          <p:cNvPr id="2054" name="Picture 4" descr="C:\Users\User\Desktop\Logo copy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213" y="809625"/>
            <a:ext cx="11303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mk-MK" smtClean="0"/>
          </a:p>
        </p:txBody>
      </p:sp>
      <p:sp>
        <p:nvSpPr>
          <p:cNvPr id="11267" name="Text Box 235"/>
          <p:cNvSpPr txBox="1">
            <a:spLocks noChangeArrowheads="1"/>
          </p:cNvSpPr>
          <p:nvPr/>
        </p:nvSpPr>
        <p:spPr bwMode="auto">
          <a:xfrm>
            <a:off x="44450" y="60325"/>
            <a:ext cx="2613025"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mk-MK"/>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92150" y="334963"/>
            <a:ext cx="10726738" cy="5953125"/>
          </a:xfrm>
          <a:noFill/>
        </p:spPr>
      </p:pic>
      <p:pic>
        <p:nvPicPr>
          <p:cNvPr id="11269"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2913" y="5286375"/>
            <a:ext cx="1800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mk-MK" b="1" smtClean="0"/>
              <a:t>РЕЗУЛТАТИ</a:t>
            </a:r>
            <a:endParaRPr lang="mk-MK" smtClean="0"/>
          </a:p>
        </p:txBody>
      </p:sp>
      <p:sp>
        <p:nvSpPr>
          <p:cNvPr id="3" name="Content Placeholder 2"/>
          <p:cNvSpPr>
            <a:spLocks noGrp="1"/>
          </p:cNvSpPr>
          <p:nvPr>
            <p:ph idx="1"/>
          </p:nvPr>
        </p:nvSpPr>
        <p:spPr>
          <a:xfrm>
            <a:off x="838200" y="1411288"/>
            <a:ext cx="10515600" cy="4765675"/>
          </a:xfrm>
        </p:spPr>
        <p:txBody>
          <a:bodyPr/>
          <a:lstStyle/>
          <a:p>
            <a:pPr eaLnBrk="1" hangingPunct="1">
              <a:defRPr/>
            </a:pPr>
            <a:r>
              <a:rPr lang="ru-RU" sz="2000" b="1" dirty="0" smtClean="0">
                <a:latin typeface="+mj-lt"/>
              </a:rPr>
              <a:t>1.1 Шест иницијативи доставени до општините во североисточниот регион на Македонија- Достигнувања: потпишани меморандуми за соработка со општините Куманово, Крива Паланка, Ранковце и Кратово. </a:t>
            </a:r>
          </a:p>
          <a:p>
            <a:pPr eaLnBrk="1" hangingPunct="1">
              <a:defRPr/>
            </a:pPr>
            <a:r>
              <a:rPr lang="ru-RU" sz="2000" b="1" dirty="0" smtClean="0">
                <a:latin typeface="+mj-lt"/>
              </a:rPr>
              <a:t>Крива Паланка и Куманово во насока на подобрување на пристапноста до информациите од јавен карактер за лицата со попреченост воведоа модул за веб пристапност на официјалните веб страни.  Модулот содржи алатки за промена на големината на фонтот, приспособување на бојата на контрастот и на линковите во зависност од потребите на корисниците, како и исклучување на анимациите кои кај одредени лица може да предизвикат фотоепилептични напади, а општина Кратово работи на воведување на модулот.</a:t>
            </a:r>
          </a:p>
          <a:p>
            <a:pPr eaLnBrk="1" hangingPunct="1">
              <a:defRPr/>
            </a:pPr>
            <a:r>
              <a:rPr lang="ru-RU" sz="2000" b="1" dirty="0" smtClean="0">
                <a:latin typeface="+mj-lt"/>
              </a:rPr>
              <a:t>1.2 Постојани консултации со клучните службеници одговорни за управување и одржување на веб-страниците во 6 општини(менторска поддршка).</a:t>
            </a:r>
          </a:p>
          <a:p>
            <a:pPr eaLnBrk="1" hangingPunct="1">
              <a:defRPr/>
            </a:pPr>
            <a:r>
              <a:rPr lang="ru-RU" sz="2000" b="1" dirty="0" smtClean="0">
                <a:latin typeface="+mj-lt"/>
              </a:rPr>
              <a:t>1.3 </a:t>
            </a:r>
            <a:r>
              <a:rPr lang="mk-MK" sz="2000" b="1" dirty="0" smtClean="0">
                <a:latin typeface="+mj-lt"/>
              </a:rPr>
              <a:t>Изработено и објавено видео за пристап до информации од јавен карактер на лесно разбирлив јазик. </a:t>
            </a:r>
            <a:r>
              <a:rPr lang="en-US" sz="2000" b="1" dirty="0" smtClean="0">
                <a:latin typeface="+mj-lt"/>
                <a:hlinkClick r:id="rId2"/>
              </a:rPr>
              <a:t>https://www.youtube.com/watch?v=BXA5sdGiCMk</a:t>
            </a:r>
            <a:endParaRPr lang="mk-MK" sz="2000" b="1" dirty="0" smtClean="0">
              <a:latin typeface="+mj-lt"/>
            </a:endParaRPr>
          </a:p>
          <a:p>
            <a:pPr eaLnBrk="1" hangingPunct="1">
              <a:defRPr/>
            </a:pPr>
            <a:endParaRPr lang="mk-MK" sz="2000" b="1" dirty="0" smtClean="0">
              <a:latin typeface="+mj-lt"/>
            </a:endParaRPr>
          </a:p>
          <a:p>
            <a:pPr eaLnBrk="1" hangingPunct="1">
              <a:defRPr/>
            </a:pPr>
            <a:endParaRPr lang="mk-MK" sz="2000" b="1" dirty="0" smtClean="0">
              <a:latin typeface="+mj-lt"/>
            </a:endParaRPr>
          </a:p>
          <a:p>
            <a:pPr eaLnBrk="1" hangingPunct="1">
              <a:defRPr/>
            </a:pPr>
            <a:endParaRPr lang="ru-RU" sz="2000" b="1" dirty="0" smtClean="0">
              <a:latin typeface="+mj-lt"/>
            </a:endParaRP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Content Placeholder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02913" y="5286375"/>
            <a:ext cx="1800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2913" y="5286375"/>
            <a:ext cx="1800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Content Placeholder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3" y="-415925"/>
            <a:ext cx="7559676"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300" y="2543175"/>
            <a:ext cx="27971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38200" y="365125"/>
            <a:ext cx="9952038" cy="1325563"/>
          </a:xfrm>
        </p:spPr>
        <p:txBody>
          <a:bodyPr/>
          <a:lstStyle/>
          <a:p>
            <a:pPr eaLnBrk="1" hangingPunct="1"/>
            <a:r>
              <a:rPr lang="mk-MK" smtClean="0"/>
              <a:t/>
            </a:r>
            <a:br>
              <a:rPr lang="mk-MK" smtClean="0"/>
            </a:br>
            <a:endParaRPr lang="en-US" smtClean="0"/>
          </a:p>
        </p:txBody>
      </p:sp>
      <p:sp>
        <p:nvSpPr>
          <p:cNvPr id="3075" name="Content Placeholder 2"/>
          <p:cNvSpPr>
            <a:spLocks noGrp="1"/>
          </p:cNvSpPr>
          <p:nvPr>
            <p:ph idx="1"/>
          </p:nvPr>
        </p:nvSpPr>
        <p:spPr>
          <a:xfrm>
            <a:off x="838200" y="1951038"/>
            <a:ext cx="9952038" cy="4619625"/>
          </a:xfrm>
        </p:spPr>
        <p:txBody>
          <a:bodyPr/>
          <a:lstStyle/>
          <a:p>
            <a:pPr eaLnBrk="1" hangingPunct="1">
              <a:lnSpc>
                <a:spcPct val="70000"/>
              </a:lnSpc>
            </a:pPr>
            <a:endParaRPr lang="mk-MK" sz="2000" b="1" smtClean="0"/>
          </a:p>
          <a:p>
            <a:pPr algn="ctr" eaLnBrk="1" hangingPunct="1">
              <a:lnSpc>
                <a:spcPct val="70000"/>
              </a:lnSpc>
              <a:buFont typeface="Arial" panose="020B0604020202020204" pitchFamily="34" charset="0"/>
              <a:buNone/>
            </a:pPr>
            <a:r>
              <a:rPr lang="mk-MK" sz="2000" b="1" smtClean="0">
                <a:solidFill>
                  <a:srgbClr val="000000"/>
                </a:solidFill>
                <a:latin typeface="Calibri Light" panose="020F0302020204030204" pitchFamily="34" charset="0"/>
                <a:cs typeface="Calibri Light" panose="020F0302020204030204" pitchFamily="34" charset="0"/>
              </a:rPr>
              <a:t>Здружение за промоција и развој на инклузивно општество ИНКЛУЗИВА</a:t>
            </a:r>
          </a:p>
          <a:p>
            <a:pPr algn="ctr" eaLnBrk="1" hangingPunct="1">
              <a:lnSpc>
                <a:spcPct val="70000"/>
              </a:lnSpc>
              <a:buFont typeface="Arial" panose="020B0604020202020204" pitchFamily="34" charset="0"/>
              <a:buNone/>
            </a:pPr>
            <a:endParaRPr lang="mk-MK" sz="2000" b="1" smtClean="0">
              <a:latin typeface="Calibri Light" panose="020F0302020204030204" pitchFamily="34" charset="0"/>
              <a:cs typeface="Calibri Light" panose="020F0302020204030204" pitchFamily="34" charset="0"/>
            </a:endParaRPr>
          </a:p>
          <a:p>
            <a:pPr eaLnBrk="1" hangingPunct="1">
              <a:lnSpc>
                <a:spcPct val="70000"/>
              </a:lnSpc>
            </a:pPr>
            <a:r>
              <a:rPr lang="mk-MK" sz="2000" b="1" smtClean="0">
                <a:latin typeface="Calibri Light" panose="020F0302020204030204" pitchFamily="34" charset="0"/>
                <a:cs typeface="Calibri Light" panose="020F0302020204030204" pitchFamily="34" charset="0"/>
              </a:rPr>
              <a:t>Визија:</a:t>
            </a:r>
            <a:r>
              <a:rPr lang="en-US" sz="2000" b="1" smtClean="0">
                <a:latin typeface="Calibri Light" panose="020F0302020204030204" pitchFamily="34" charset="0"/>
                <a:cs typeface="Calibri Light" panose="020F0302020204030204" pitchFamily="34" charset="0"/>
              </a:rPr>
              <a:t> </a:t>
            </a:r>
            <a:r>
              <a:rPr lang="mk-MK" sz="2000" i="1" smtClean="0">
                <a:latin typeface="Calibri Light" panose="020F0302020204030204" pitchFamily="34" charset="0"/>
                <a:cs typeface="Calibri Light" panose="020F0302020204030204" pitchFamily="34" charset="0"/>
              </a:rPr>
              <a:t>Општество во кое се почитува различноста на секој граѓанин.</a:t>
            </a:r>
          </a:p>
          <a:p>
            <a:pPr eaLnBrk="1" hangingPunct="1">
              <a:lnSpc>
                <a:spcPct val="70000"/>
              </a:lnSpc>
            </a:pPr>
            <a:endParaRPr lang="mk-MK" sz="2000" b="1" smtClean="0">
              <a:latin typeface="Calibri Light" panose="020F0302020204030204" pitchFamily="34" charset="0"/>
              <a:cs typeface="Calibri Light" panose="020F0302020204030204" pitchFamily="34" charset="0"/>
            </a:endParaRPr>
          </a:p>
          <a:p>
            <a:pPr eaLnBrk="1" hangingPunct="1">
              <a:lnSpc>
                <a:spcPct val="70000"/>
              </a:lnSpc>
            </a:pPr>
            <a:r>
              <a:rPr lang="mk-MK" sz="2000" b="1" smtClean="0">
                <a:latin typeface="Calibri Light" panose="020F0302020204030204" pitchFamily="34" charset="0"/>
                <a:cs typeface="Calibri Light" panose="020F0302020204030204" pitchFamily="34" charset="0"/>
              </a:rPr>
              <a:t>Мисија: </a:t>
            </a:r>
            <a:r>
              <a:rPr lang="mk-MK" sz="2000" i="1" smtClean="0">
                <a:latin typeface="Calibri Light" panose="020F0302020204030204" pitchFamily="34" charset="0"/>
                <a:cs typeface="Calibri Light" panose="020F0302020204030204" pitchFamily="34" charset="0"/>
              </a:rPr>
              <a:t>Создавање на услови за инклузивно општество преку активности и проекти со кои ќе се влијае лицата со попреченост и други ранливи групи да имаат еднакви можности за остварување и почитување на нивните човекови права.</a:t>
            </a:r>
          </a:p>
          <a:p>
            <a:pPr eaLnBrk="1" hangingPunct="1">
              <a:lnSpc>
                <a:spcPct val="70000"/>
              </a:lnSpc>
            </a:pPr>
            <a:endParaRPr lang="mk-MK" sz="2000" i="1" smtClean="0">
              <a:latin typeface="Calibri Light" panose="020F0302020204030204" pitchFamily="34" charset="0"/>
              <a:cs typeface="Calibri Light" panose="020F0302020204030204" pitchFamily="34" charset="0"/>
            </a:endParaRPr>
          </a:p>
          <a:p>
            <a:pPr eaLnBrk="1" hangingPunct="1">
              <a:lnSpc>
                <a:spcPct val="70000"/>
              </a:lnSpc>
            </a:pPr>
            <a:r>
              <a:rPr lang="mk-MK" sz="2000" smtClean="0">
                <a:latin typeface="Calibri Light" panose="020F0302020204030204" pitchFamily="34" charset="0"/>
                <a:cs typeface="Calibri Light" panose="020F0302020204030204" pitchFamily="34" charset="0"/>
              </a:rPr>
              <a:t>Здружението е препознатливо на локално,регионално и национално ниво како лидер во застапување и поддршка на лицата со попреченост и другите ранливи групи во остварување на нивните човековите права ,</a:t>
            </a:r>
            <a:r>
              <a:rPr lang="en-US" sz="2000" smtClean="0">
                <a:latin typeface="Calibri Light" panose="020F0302020204030204" pitchFamily="34" charset="0"/>
                <a:cs typeface="Calibri Light" panose="020F0302020204030204" pitchFamily="34" charset="0"/>
              </a:rPr>
              <a:t> </a:t>
            </a:r>
            <a:r>
              <a:rPr lang="mk-MK" sz="2000" smtClean="0">
                <a:latin typeface="Calibri Light" panose="020F0302020204030204" pitchFamily="34" charset="0"/>
                <a:cs typeface="Calibri Light" panose="020F0302020204030204" pitchFamily="34" charset="0"/>
              </a:rPr>
              <a:t>вклученост во општеството, недискриминација,економска, социјална, здравствена и правна заштита.</a:t>
            </a:r>
          </a:p>
          <a:p>
            <a:pPr eaLnBrk="1" hangingPunct="1">
              <a:lnSpc>
                <a:spcPct val="70000"/>
              </a:lnSpc>
            </a:pPr>
            <a:endParaRPr lang="en-US" sz="2000" smtClean="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2913" y="5286375"/>
            <a:ext cx="1800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4" descr="Inclus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8663" y="614363"/>
            <a:ext cx="7993062"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eaLnBrk="1" hangingPunct="1"/>
            <a:r>
              <a:rPr lang="mk-MK" sz="3200" b="1" smtClean="0"/>
              <a:t>                          </a:t>
            </a:r>
            <a:r>
              <a:rPr lang="en-US" sz="3200" b="1" smtClean="0"/>
              <a:t>ISO 9001:2015</a:t>
            </a:r>
            <a:endParaRPr lang="mk-MK" sz="3200" smtClean="0"/>
          </a:p>
        </p:txBody>
      </p:sp>
      <p:pic>
        <p:nvPicPr>
          <p:cNvPr id="4099" name="Picture 15" descr="ISO MK.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40350" y="1558925"/>
            <a:ext cx="4668838" cy="5041900"/>
          </a:xfrm>
          <a:noFill/>
        </p:spPr>
      </p:pic>
      <p:sp>
        <p:nvSpPr>
          <p:cNvPr id="4100" name="Rectangle 4"/>
          <p:cNvSpPr>
            <a:spLocks noChangeArrowheads="1"/>
          </p:cNvSpPr>
          <p:nvPr/>
        </p:nvSpPr>
        <p:spPr bwMode="auto">
          <a:xfrm>
            <a:off x="1133475" y="1893888"/>
            <a:ext cx="41449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mk-MK" sz="3200" i="1">
                <a:latin typeface="Calibri" panose="020F0502020204030204" pitchFamily="34" charset="0"/>
              </a:rPr>
              <a:t>ИНКЛУЗИВА е сертифицирано здружение со </a:t>
            </a:r>
            <a:r>
              <a:rPr lang="en-US" sz="3200" i="1">
                <a:latin typeface="Calibri" panose="020F0502020204030204" pitchFamily="34" charset="0"/>
              </a:rPr>
              <a:t>ISO </a:t>
            </a:r>
            <a:r>
              <a:rPr lang="mk-MK" sz="3200" i="1">
                <a:latin typeface="Calibri" panose="020F0502020204030204" pitchFamily="34" charset="0"/>
              </a:rPr>
              <a:t>9001:2015 </a:t>
            </a:r>
          </a:p>
          <a:p>
            <a:pPr eaLnBrk="1" hangingPunct="1"/>
            <a:r>
              <a:rPr lang="mk-MK" sz="3200" i="1">
                <a:latin typeface="Calibri" panose="020F0502020204030204" pitchFamily="34" charset="0"/>
              </a:rPr>
              <a:t>стандард за квалитет!</a:t>
            </a:r>
          </a:p>
        </p:txBody>
      </p:sp>
      <p:pic>
        <p:nvPicPr>
          <p:cNvPr id="4101"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2913" y="5286375"/>
            <a:ext cx="1800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365125"/>
            <a:ext cx="9952038" cy="1325563"/>
          </a:xfrm>
        </p:spPr>
        <p:txBody>
          <a:bodyPr/>
          <a:lstStyle/>
          <a:p>
            <a:pPr algn="ctr" eaLnBrk="1" hangingPunct="1"/>
            <a:r>
              <a:rPr lang="mk-MK" sz="2000" b="1" smtClean="0"/>
              <a:t>Националниот акциски план 2016-2018 </a:t>
            </a:r>
            <a:br>
              <a:rPr lang="mk-MK" sz="2000" b="1" smtClean="0"/>
            </a:br>
            <a:r>
              <a:rPr lang="mk-MK" sz="2000" b="1" smtClean="0"/>
              <a:t>ИНКЛУЗИВА-заложба 6.ОТВОРЕНОСТ НА ЛОКАЛНО НИВО </a:t>
            </a:r>
            <a:br>
              <a:rPr lang="mk-MK" sz="2000" b="1" smtClean="0"/>
            </a:br>
            <a:r>
              <a:rPr lang="mk-MK" sz="2000" b="1" smtClean="0"/>
              <a:t>6.7.Подобрување на социјална инклузија на лица со попреченост  на локално ниво</a:t>
            </a:r>
            <a:endParaRPr lang="en-US" sz="2000" smtClean="0"/>
          </a:p>
        </p:txBody>
      </p:sp>
      <p:sp>
        <p:nvSpPr>
          <p:cNvPr id="5123" name="Content Placeholder 2"/>
          <p:cNvSpPr>
            <a:spLocks noGrp="1"/>
          </p:cNvSpPr>
          <p:nvPr>
            <p:ph idx="1"/>
          </p:nvPr>
        </p:nvSpPr>
        <p:spPr>
          <a:xfrm>
            <a:off x="838200" y="1825625"/>
            <a:ext cx="9952038" cy="4287838"/>
          </a:xfrm>
        </p:spPr>
        <p:txBody>
          <a:bodyPr/>
          <a:lstStyle/>
          <a:p>
            <a:pPr eaLnBrk="1" fontAlgn="t" hangingPunct="1"/>
            <a:endParaRPr lang="mk-MK" smtClean="0"/>
          </a:p>
          <a:p>
            <a:pPr eaLnBrk="1" hangingPunct="1"/>
            <a:endParaRPr lang="en-US" smtClean="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8"/>
          <p:cNvGraphicFramePr>
            <a:graphicFrameLocks noGrp="1"/>
          </p:cNvGraphicFramePr>
          <p:nvPr/>
        </p:nvGraphicFramePr>
        <p:xfrm>
          <a:off x="195263" y="1671638"/>
          <a:ext cx="11782425" cy="4767262"/>
        </p:xfrm>
        <a:graphic>
          <a:graphicData uri="http://schemas.openxmlformats.org/drawingml/2006/table">
            <a:tbl>
              <a:tblPr/>
              <a:tblGrid>
                <a:gridCol w="2344737"/>
                <a:gridCol w="3643313"/>
                <a:gridCol w="5794375"/>
              </a:tblGrid>
              <a:tr h="723900">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dirty="0" smtClean="0">
                          <a:ln>
                            <a:noFill/>
                          </a:ln>
                          <a:solidFill>
                            <a:srgbClr val="FFFFFF"/>
                          </a:solidFill>
                          <a:effectLst/>
                          <a:latin typeface="Calibri Light" pitchFamily="34" charset="0"/>
                          <a:cs typeface="Arial" charset="0"/>
                        </a:rPr>
                        <a:t>Почетен и краен датум на обврската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dirty="0" smtClean="0">
                          <a:ln>
                            <a:noFill/>
                          </a:ln>
                          <a:solidFill>
                            <a:srgbClr val="FFFFFF"/>
                          </a:solidFill>
                          <a:effectLst/>
                          <a:latin typeface="Calibri Light" pitchFamily="34" charset="0"/>
                          <a:cs typeface="Arial" charset="0"/>
                        </a:rPr>
                        <a:t>09/2016-12/2017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mk-MK"/>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FFFFFF"/>
                          </a:solidFill>
                          <a:effectLst/>
                          <a:latin typeface="Calibri Light" pitchFamily="34" charset="0"/>
                          <a:cs typeface="Arial" charset="0"/>
                        </a:rPr>
                        <a:t>Нова мерка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4338">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Водечка институција за спроведување</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hMerge="1">
                  <a:txBody>
                    <a:bodyPr/>
                    <a:lstStyle/>
                    <a:p>
                      <a:endParaRPr lang="mk-MK"/>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Министерство за локална самоуправа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706438">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Име на одговорно лице во институцијата за спроведување</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hMerge="1">
                  <a:txBody>
                    <a:bodyPr/>
                    <a:lstStyle/>
                    <a:p>
                      <a:endParaRPr lang="mk-MK"/>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Ели Чакар-Државен советник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134619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Други вклучени субјекти</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Органи на државна управа, самостојни органи на државна управа</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000000"/>
                        </a:solidFill>
                        <a:effectLst/>
                        <a:latin typeface="Calibri Light"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Министерство за локална самоуправа и Министерство за информатичко општество</a:t>
                      </a:r>
                    </a:p>
                    <a:p>
                      <a:pPr marL="0" marR="0" lvl="0" indent="0" algn="just"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Единици на локалната самоуправа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157638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000000"/>
                        </a:solidFill>
                        <a:effectLst/>
                        <a:latin typeface="Calibri Ligh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Невладин сектор, деловни субјекти, синдикати, стопански комори, здруженија и фондации </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Здружение за промоција и развој на инклузивно општество ИНКЛУЗИВА</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000000"/>
                        </a:solidFill>
                        <a:effectLst/>
                        <a:latin typeface="Calibri Ligh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pic>
        <p:nvPicPr>
          <p:cNvPr id="5149"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75925" y="5272088"/>
            <a:ext cx="180022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38200" y="365125"/>
            <a:ext cx="9952038" cy="1325563"/>
          </a:xfrm>
        </p:spPr>
        <p:txBody>
          <a:bodyPr/>
          <a:lstStyle/>
          <a:p>
            <a:pPr algn="ctr" eaLnBrk="1" fontAlgn="t" hangingPunct="1"/>
            <a:r>
              <a:rPr lang="mk-MK" sz="3200" b="1" smtClean="0"/>
              <a:t>Состојба или проблем што се опфаќа со обврската</a:t>
            </a:r>
            <a:endParaRPr lang="en-US" sz="3200" smtClean="0"/>
          </a:p>
        </p:txBody>
      </p:sp>
      <p:sp>
        <p:nvSpPr>
          <p:cNvPr id="6147" name="Content Placeholder 2"/>
          <p:cNvSpPr>
            <a:spLocks noGrp="1"/>
          </p:cNvSpPr>
          <p:nvPr>
            <p:ph idx="1"/>
          </p:nvPr>
        </p:nvSpPr>
        <p:spPr>
          <a:xfrm>
            <a:off x="838200" y="1825625"/>
            <a:ext cx="9952038" cy="4287838"/>
          </a:xfrm>
        </p:spPr>
        <p:txBody>
          <a:bodyPr/>
          <a:lstStyle/>
          <a:p>
            <a:pPr algn="just" eaLnBrk="1" hangingPunct="1">
              <a:lnSpc>
                <a:spcPct val="70000"/>
              </a:lnSpc>
            </a:pPr>
            <a:r>
              <a:rPr lang="mk-MK" sz="2400" smtClean="0">
                <a:latin typeface="Calibri Light" panose="020F0302020204030204" pitchFamily="34" charset="0"/>
                <a:cs typeface="Calibri Light" panose="020F0302020204030204" pitchFamily="34" charset="0"/>
              </a:rPr>
              <a:t>Согласно Законот за локалната самоуправа во РМ секоја општина е должна на граѓаните да им овозможи пристап кон основните информации за услугите што им ги обезбедува. Лицата со попреченост секојдневно се  соочуваат со различни бариери при вршењето на секојдневните активности: влез и користење на јавните објекти, јавниот превоз, користењето на услуги. </a:t>
            </a:r>
          </a:p>
          <a:p>
            <a:pPr algn="just" eaLnBrk="1" hangingPunct="1">
              <a:lnSpc>
                <a:spcPct val="70000"/>
              </a:lnSpc>
              <a:buFont typeface="Arial" panose="020B0604020202020204" pitchFamily="34" charset="0"/>
              <a:buNone/>
            </a:pPr>
            <a:r>
              <a:rPr lang="mk-MK" sz="2400" smtClean="0">
                <a:latin typeface="Calibri Light" panose="020F0302020204030204" pitchFamily="34" charset="0"/>
                <a:cs typeface="Calibri Light" panose="020F0302020204030204" pitchFamily="34" charset="0"/>
              </a:rPr>
              <a:t>      ВЕБ страниците на општините не се прилагодени за користење од страна на лицата со попреченост (оштетен вид). </a:t>
            </a:r>
          </a:p>
          <a:p>
            <a:pPr algn="just" eaLnBrk="1" hangingPunct="1">
              <a:lnSpc>
                <a:spcPct val="70000"/>
              </a:lnSpc>
            </a:pPr>
            <a:r>
              <a:rPr lang="mk-MK" sz="2400" smtClean="0">
                <a:latin typeface="Calibri Light" panose="020F0302020204030204" pitchFamily="34" charset="0"/>
                <a:cs typeface="Calibri Light" panose="020F0302020204030204" pitchFamily="34" charset="0"/>
              </a:rPr>
              <a:t>Општините немаат назначено обучено лице за контакт со лица со попреченост заради полесно остварување на нивните права и решавање на нивните проблеми во непосредна комуникација со локалната администрација и со локалните власти. </a:t>
            </a:r>
          </a:p>
          <a:p>
            <a:pPr algn="just" eaLnBrk="1" hangingPunct="1">
              <a:lnSpc>
                <a:spcPct val="70000"/>
              </a:lnSpc>
            </a:pPr>
            <a:r>
              <a:rPr lang="mk-MK" sz="2400" smtClean="0">
                <a:latin typeface="Calibri Light" panose="020F0302020204030204" pitchFamily="34" charset="0"/>
                <a:cs typeface="Calibri Light" panose="020F0302020204030204" pitchFamily="34" charset="0"/>
              </a:rPr>
              <a:t>Главна цел: Полесен пристап на граѓаните со попреченост до информации и услугите кои ги испорачуваат општините.</a:t>
            </a:r>
          </a:p>
          <a:p>
            <a:pPr algn="just" eaLnBrk="1" hangingPunct="1">
              <a:lnSpc>
                <a:spcPct val="70000"/>
              </a:lnSpc>
            </a:pPr>
            <a:endParaRPr lang="en-US" sz="2400" smtClean="0">
              <a:latin typeface="Calibri Light" panose="020F0302020204030204" pitchFamily="34" charset="0"/>
              <a:cs typeface="Calibri Light" panose="020F0302020204030204" pitchFamily="34" charset="0"/>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2913" y="5286375"/>
            <a:ext cx="1800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365125"/>
            <a:ext cx="9952038" cy="1325563"/>
          </a:xfrm>
        </p:spPr>
        <p:txBody>
          <a:bodyPr/>
          <a:lstStyle/>
          <a:p>
            <a:pPr algn="ctr" eaLnBrk="1" hangingPunct="1"/>
            <a:r>
              <a:rPr lang="mk-MK" b="1" smtClean="0"/>
              <a:t>Прифатена обврска</a:t>
            </a:r>
            <a:endParaRPr lang="en-US" smtClean="0"/>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17"/>
          <p:cNvGraphicFramePr>
            <a:graphicFrameLocks noGrp="1"/>
          </p:cNvGraphicFramePr>
          <p:nvPr>
            <p:ph idx="1"/>
          </p:nvPr>
        </p:nvGraphicFramePr>
        <p:xfrm>
          <a:off x="444500" y="1476375"/>
          <a:ext cx="11390313" cy="5121275"/>
        </p:xfrm>
        <a:graphic>
          <a:graphicData uri="http://schemas.openxmlformats.org/drawingml/2006/table">
            <a:tbl>
              <a:tblPr/>
              <a:tblGrid>
                <a:gridCol w="3403600"/>
                <a:gridCol w="7986713"/>
              </a:tblGrid>
              <a:tr h="1463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FFFFFF"/>
                          </a:solidFill>
                          <a:effectLst/>
                          <a:latin typeface="Calibri Light" pitchFamily="34" charset="0"/>
                          <a:cs typeface="Arial" charset="0"/>
                        </a:rPr>
                        <a:t>Кус опис на обврската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FFFFFF"/>
                        </a:solidFill>
                        <a:effectLst/>
                        <a:latin typeface="Calibri Light" pitchFamily="34" charset="0"/>
                        <a:cs typeface="Arial"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FFFFFF"/>
                          </a:solidFill>
                          <a:effectLst/>
                          <a:latin typeface="Calibri Light" pitchFamily="34" charset="0"/>
                          <a:cs typeface="Arial" charset="0"/>
                        </a:rPr>
                        <a:t>1.Прилагодување на ВЕБ страниците на општините заради обезбедување на непречен пристап и  достапност на информациите за граѓаните со попреченост. (оштетен вид)</a:t>
                      </a:r>
                    </a:p>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FFFFFF"/>
                          </a:solidFill>
                          <a:effectLst/>
                          <a:latin typeface="Calibri Light" pitchFamily="34" charset="0"/>
                          <a:cs typeface="Arial" charset="0"/>
                        </a:rPr>
                        <a:t>2.Определување на обучено лице за комуникација и помош на лицата со попреченост во сите општини.</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80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Важност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000000"/>
                        </a:solidFill>
                        <a:effectLst/>
                        <a:latin typeface="Calibri Light"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000000"/>
                        </a:solidFill>
                        <a:effectLst/>
                        <a:latin typeface="Calibri Light"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000000"/>
                        </a:solidFill>
                        <a:effectLst/>
                        <a:latin typeface="Calibri Light"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000000"/>
                        </a:solidFill>
                        <a:effectLst/>
                        <a:latin typeface="Calibri Light"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000000"/>
                        </a:solidFill>
                        <a:effectLst/>
                        <a:latin typeface="Calibri Light"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000000"/>
                        </a:solidFill>
                        <a:effectLst/>
                        <a:latin typeface="Calibri Light"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000000"/>
                        </a:solidFill>
                        <a:effectLst/>
                        <a:latin typeface="Calibri Light"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000000"/>
                        </a:solidFill>
                        <a:effectLst/>
                        <a:latin typeface="Calibri Light"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Резултат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000000"/>
                        </a:solidFill>
                        <a:effectLst/>
                        <a:latin typeface="Calibri Light"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000000"/>
                        </a:solidFill>
                        <a:effectLst/>
                        <a:latin typeface="Calibri Light"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Носител на активност</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Со прилагодување на ВЕБ страниците и назначување на обучено лице за комуникација со лица со попреченост, секоја општина ќе овозможи поголема информираност, лесен пристап, ефикасност и поквалитетно доставување на услугите за корисниците со попреченост, зголемување на партиципативноста, инклузивно креирање на политики на локално ниво, како и зголемување на довербата на граѓаните со попреченост во институциите.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000000"/>
                        </a:solidFill>
                        <a:effectLst/>
                        <a:latin typeface="Calibri Light"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Овозможен пристап до информации и услуги за лица со попреченост во секоја општина на Република Македонија.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1" i="0" u="none" strike="noStrike" cap="none" normalizeH="0" baseline="0" smtClean="0">
                        <a:ln>
                          <a:noFill/>
                        </a:ln>
                        <a:solidFill>
                          <a:srgbClr val="000000"/>
                        </a:solidFill>
                        <a:effectLst/>
                        <a:latin typeface="Calibri Light"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smtClean="0">
                          <a:ln>
                            <a:noFill/>
                          </a:ln>
                          <a:solidFill>
                            <a:srgbClr val="000000"/>
                          </a:solidFill>
                          <a:effectLst/>
                          <a:latin typeface="Calibri Light" pitchFamily="34" charset="0"/>
                          <a:cs typeface="Arial" charset="0"/>
                        </a:rPr>
                        <a:t>ЕЛС</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bl>
          </a:graphicData>
        </a:graphic>
      </p:graphicFrame>
      <p:pic>
        <p:nvPicPr>
          <p:cNvPr id="7183"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2913" y="5286375"/>
            <a:ext cx="1800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39725" y="927100"/>
            <a:ext cx="10437813" cy="974725"/>
          </a:xfrm>
        </p:spPr>
        <p:txBody>
          <a:bodyPr/>
          <a:lstStyle/>
          <a:p>
            <a:pPr algn="ctr" eaLnBrk="1" hangingPunct="1"/>
            <a:r>
              <a:rPr lang="mk-MK" sz="2800" b="1" smtClean="0"/>
              <a:t>Проект: Јавни информации </a:t>
            </a:r>
            <a:r>
              <a:rPr lang="mk-MK" sz="2800" b="1" u="sng" smtClean="0"/>
              <a:t>ДОСТАПНИ</a:t>
            </a:r>
            <a:r>
              <a:rPr lang="mk-MK" sz="2800" b="1" smtClean="0"/>
              <a:t> за </a:t>
            </a:r>
            <a:r>
              <a:rPr lang="en-US" sz="2800" b="1" smtClean="0"/>
              <a:t/>
            </a:r>
            <a:br>
              <a:rPr lang="en-US" sz="2800" b="1" smtClean="0"/>
            </a:br>
            <a:r>
              <a:rPr lang="mk-MK" sz="2800" b="1" smtClean="0"/>
              <a:t>лица со попреченост</a:t>
            </a:r>
            <a:br>
              <a:rPr lang="mk-MK" sz="2800" b="1" smtClean="0"/>
            </a:br>
            <a:r>
              <a:rPr lang="mk-MK" sz="2800" smtClean="0"/>
              <a:t/>
            </a:r>
            <a:br>
              <a:rPr lang="mk-MK" sz="2800" smtClean="0"/>
            </a:br>
            <a:r>
              <a:rPr lang="mk-MK" sz="2800" b="1" smtClean="0"/>
              <a:t/>
            </a:r>
            <a:br>
              <a:rPr lang="mk-MK" sz="2800" b="1" smtClean="0"/>
            </a:br>
            <a:endParaRPr lang="en-US" sz="2800" smtClean="0"/>
          </a:p>
        </p:txBody>
      </p:sp>
      <p:pic>
        <p:nvPicPr>
          <p:cNvPr id="81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2913" y="5286375"/>
            <a:ext cx="1800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Content Placeholder 5" descr="5611_og_ati-consultations504x448.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962400" y="3048000"/>
            <a:ext cx="6486525" cy="3349625"/>
          </a:xfrm>
        </p:spPr>
      </p:pic>
      <p:sp>
        <p:nvSpPr>
          <p:cNvPr id="8198" name="Rectangle 2"/>
          <p:cNvSpPr>
            <a:spLocks noChangeArrowheads="1"/>
          </p:cNvSpPr>
          <p:nvPr/>
        </p:nvSpPr>
        <p:spPr bwMode="auto">
          <a:xfrm rot="10800000" flipV="1">
            <a:off x="304800" y="3324225"/>
            <a:ext cx="3621088" cy="255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mk-MK" sz="2000" i="1">
                <a:latin typeface="Calibri Light" panose="020F0302020204030204" pitchFamily="34" charset="0"/>
                <a:ea typeface="Times New Roman" panose="02020603050405020304" pitchFamily="18" charset="0"/>
                <a:cs typeface="Calibri Light" panose="020F0302020204030204" pitchFamily="34" charset="0"/>
              </a:rPr>
              <a:t>Период на имплементација</a:t>
            </a:r>
            <a:r>
              <a:rPr lang="en-US" sz="2000" i="1">
                <a:latin typeface="Calibri Light" panose="020F0302020204030204" pitchFamily="34" charset="0"/>
                <a:ea typeface="Times New Roman" panose="02020603050405020304" pitchFamily="18" charset="0"/>
                <a:cs typeface="Calibri Light" panose="020F0302020204030204" pitchFamily="34" charset="0"/>
              </a:rPr>
              <a:t>:</a:t>
            </a:r>
            <a:endParaRPr lang="mk-MK" sz="2000" i="1">
              <a:latin typeface="Calibri Light" panose="020F0302020204030204" pitchFamily="34" charset="0"/>
              <a:ea typeface="Times New Roman" panose="02020603050405020304" pitchFamily="18" charset="0"/>
              <a:cs typeface="Calibri Light" panose="020F0302020204030204" pitchFamily="34" charset="0"/>
            </a:endParaRPr>
          </a:p>
          <a:p>
            <a:r>
              <a:rPr lang="en-US" sz="2000" i="1">
                <a:latin typeface="Calibri Light" panose="020F0302020204030204" pitchFamily="34" charset="0"/>
                <a:ea typeface="Times New Roman" panose="02020603050405020304" pitchFamily="18" charset="0"/>
                <a:cs typeface="Calibri Light" panose="020F0302020204030204" pitchFamily="34" charset="0"/>
              </a:rPr>
              <a:t>15.09.2017-15.02.2018</a:t>
            </a:r>
            <a:endParaRPr lang="mk-MK" sz="2000" i="1">
              <a:latin typeface="Calibri Light" panose="020F0302020204030204" pitchFamily="34" charset="0"/>
              <a:ea typeface="Times New Roman" panose="02020603050405020304" pitchFamily="18" charset="0"/>
              <a:cs typeface="Calibri Light" panose="020F0302020204030204" pitchFamily="34" charset="0"/>
            </a:endParaRPr>
          </a:p>
          <a:p>
            <a:r>
              <a:rPr lang="mk-MK" sz="2000" i="1">
                <a:latin typeface="Calibri Light" panose="020F0302020204030204" pitchFamily="34" charset="0"/>
                <a:ea typeface="Times New Roman" panose="02020603050405020304" pitchFamily="18" charset="0"/>
                <a:cs typeface="Calibri Light" panose="020F0302020204030204" pitchFamily="34" charset="0"/>
              </a:rPr>
              <a:t>Таргет група</a:t>
            </a:r>
            <a:r>
              <a:rPr lang="en-US" sz="2000" i="1">
                <a:latin typeface="Calibri Light" panose="020F0302020204030204" pitchFamily="34" charset="0"/>
                <a:ea typeface="Times New Roman" panose="02020603050405020304" pitchFamily="18" charset="0"/>
                <a:cs typeface="Calibri Light" panose="020F0302020204030204" pitchFamily="34" charset="0"/>
              </a:rPr>
              <a:t>:</a:t>
            </a:r>
            <a:endParaRPr lang="mk-MK" sz="2000" i="1">
              <a:latin typeface="Calibri Light" panose="020F0302020204030204" pitchFamily="34" charset="0"/>
              <a:ea typeface="Times New Roman" panose="02020603050405020304" pitchFamily="18" charset="0"/>
              <a:cs typeface="Calibri Light" panose="020F0302020204030204" pitchFamily="34" charset="0"/>
            </a:endParaRPr>
          </a:p>
          <a:p>
            <a:r>
              <a:rPr lang="mk-MK" sz="2000" i="1">
                <a:latin typeface="Calibri Light" panose="020F0302020204030204" pitchFamily="34" charset="0"/>
                <a:ea typeface="Times New Roman" panose="02020603050405020304" pitchFamily="18" charset="0"/>
                <a:cs typeface="Calibri Light" panose="020F0302020204030204" pitchFamily="34" charset="0"/>
              </a:rPr>
              <a:t>Лица со попреченост, Општини</a:t>
            </a:r>
          </a:p>
          <a:p>
            <a:r>
              <a:rPr lang="mk-MK" sz="2000" i="1">
                <a:latin typeface="Calibri Light" panose="020F0302020204030204" pitchFamily="34" charset="0"/>
                <a:ea typeface="Times New Roman" panose="02020603050405020304" pitchFamily="18" charset="0"/>
                <a:cs typeface="Calibri Light" panose="020F0302020204030204" pitchFamily="34" charset="0"/>
              </a:rPr>
              <a:t>Локација</a:t>
            </a:r>
            <a:r>
              <a:rPr lang="en-US" sz="2000" i="1">
                <a:latin typeface="Calibri Light" panose="020F0302020204030204" pitchFamily="34" charset="0"/>
                <a:ea typeface="Times New Roman" panose="02020603050405020304" pitchFamily="18" charset="0"/>
                <a:cs typeface="Calibri Light" panose="020F0302020204030204" pitchFamily="34" charset="0"/>
              </a:rPr>
              <a:t>:</a:t>
            </a:r>
            <a:endParaRPr lang="mk-MK" sz="2000" i="1">
              <a:latin typeface="Calibri Light" panose="020F0302020204030204" pitchFamily="34" charset="0"/>
              <a:ea typeface="Times New Roman" panose="02020603050405020304" pitchFamily="18" charset="0"/>
              <a:cs typeface="Calibri Light" panose="020F0302020204030204" pitchFamily="34" charset="0"/>
            </a:endParaRPr>
          </a:p>
          <a:p>
            <a:r>
              <a:rPr lang="mk-MK" sz="2000" i="1">
                <a:latin typeface="Calibri Light" panose="020F0302020204030204" pitchFamily="34" charset="0"/>
                <a:ea typeface="Times New Roman" panose="02020603050405020304" pitchFamily="18" charset="0"/>
                <a:cs typeface="Calibri Light" panose="020F0302020204030204" pitchFamily="34" charset="0"/>
              </a:rPr>
              <a:t>Северо-источен регион во Македонија </a:t>
            </a:r>
          </a:p>
        </p:txBody>
      </p:sp>
      <p:pic>
        <p:nvPicPr>
          <p:cNvPr id="8199" name="Picture 1" descr="C:\Users\User\Desktop\ActionSEE_logo_horizont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8300" y="444500"/>
            <a:ext cx="293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50913" y="1511300"/>
            <a:ext cx="10204450" cy="1200150"/>
          </a:xfrm>
          <a:prstGeom prst="rect">
            <a:avLst/>
          </a:prstGeom>
        </p:spPr>
        <p:txBody>
          <a:bodyPr>
            <a:spAutoFit/>
          </a:bodyPr>
          <a:lstStyle/>
          <a:p>
            <a:pPr algn="ctr">
              <a:defRPr/>
            </a:pPr>
            <a:r>
              <a:rPr lang="mk-MK" sz="2400" b="1" dirty="0">
                <a:latin typeface="+mj-lt"/>
                <a:cs typeface="Arial" charset="0"/>
              </a:rPr>
              <a:t>Петмесечен </a:t>
            </a:r>
            <a:r>
              <a:rPr lang="ru-RU" sz="2400" b="1" dirty="0">
                <a:latin typeface="+mj-lt"/>
                <a:cs typeface="Arial" charset="0"/>
              </a:rPr>
              <a:t>грант доделен на Инклузиваво рамки на проектот Одговорност, технологија и мрежа на институционална отвореност во Југоисточна Европа. </a:t>
            </a:r>
            <a:endParaRPr lang="mk-MK" sz="2400" b="1" dirty="0">
              <a:latin typeface="+mj-lt"/>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r>
              <a:rPr lang="mk-MK" sz="3200" smtClean="0"/>
              <a:t>ЦЕЛИ</a:t>
            </a:r>
          </a:p>
        </p:txBody>
      </p:sp>
      <p:sp>
        <p:nvSpPr>
          <p:cNvPr id="9219" name="Content Placeholder 2"/>
          <p:cNvSpPr>
            <a:spLocks noGrp="1"/>
          </p:cNvSpPr>
          <p:nvPr>
            <p:ph idx="1"/>
          </p:nvPr>
        </p:nvSpPr>
        <p:spPr>
          <a:xfrm>
            <a:off x="838200" y="1377950"/>
            <a:ext cx="10515600" cy="4389438"/>
          </a:xfrm>
        </p:spPr>
        <p:txBody>
          <a:bodyPr/>
          <a:lstStyle/>
          <a:p>
            <a:pPr algn="just" eaLnBrk="1" hangingPunct="1">
              <a:lnSpc>
                <a:spcPct val="70000"/>
              </a:lnSpc>
            </a:pPr>
            <a:endParaRPr lang="ru-RU" sz="2000" smtClean="0">
              <a:latin typeface="Calibri Light" panose="020F0302020204030204" pitchFamily="34" charset="0"/>
              <a:cs typeface="Calibri Light" panose="020F0302020204030204" pitchFamily="34" charset="0"/>
            </a:endParaRPr>
          </a:p>
          <a:p>
            <a:pPr algn="just" eaLnBrk="1" hangingPunct="1">
              <a:lnSpc>
                <a:spcPct val="70000"/>
              </a:lnSpc>
            </a:pPr>
            <a:r>
              <a:rPr lang="ru-RU" sz="2000" smtClean="0">
                <a:latin typeface="Calibri Light" panose="020F0302020204030204" pitchFamily="34" charset="0"/>
                <a:cs typeface="Calibri Light" panose="020F0302020204030204" pitchFamily="34" charset="0"/>
              </a:rPr>
              <a:t>Главната цел на проектот е да го зголеми нивото на пристап до информации за лицата со попреченост во општините и локалната јавна администрација во Северо-источниот регион на Македонија.</a:t>
            </a:r>
          </a:p>
          <a:p>
            <a:pPr algn="just" eaLnBrk="1" hangingPunct="1">
              <a:lnSpc>
                <a:spcPct val="70000"/>
              </a:lnSpc>
              <a:buFont typeface="Arial" panose="020B0604020202020204" pitchFamily="34" charset="0"/>
              <a:buNone/>
            </a:pPr>
            <a:r>
              <a:rPr lang="mk-MK" sz="2000" smtClean="0">
                <a:latin typeface="Calibri Light" panose="020F0302020204030204" pitchFamily="34" charset="0"/>
                <a:cs typeface="Calibri Light" panose="020F0302020204030204" pitchFamily="34" charset="0"/>
              </a:rPr>
              <a:t>Специфични цели се:</a:t>
            </a:r>
          </a:p>
          <a:p>
            <a:pPr algn="just" eaLnBrk="1" hangingPunct="1">
              <a:lnSpc>
                <a:spcPct val="70000"/>
              </a:lnSpc>
            </a:pPr>
            <a:endParaRPr lang="mk-MK" sz="2000" smtClean="0">
              <a:latin typeface="Calibri Light" panose="020F0302020204030204" pitchFamily="34" charset="0"/>
              <a:cs typeface="Calibri Light" panose="020F0302020204030204" pitchFamily="34" charset="0"/>
            </a:endParaRPr>
          </a:p>
          <a:p>
            <a:pPr algn="just" eaLnBrk="1" hangingPunct="1">
              <a:lnSpc>
                <a:spcPct val="70000"/>
              </a:lnSpc>
            </a:pPr>
            <a:r>
              <a:rPr lang="ru-RU" sz="2000" smtClean="0">
                <a:latin typeface="Calibri Light" panose="020F0302020204030204" pitchFamily="34" charset="0"/>
                <a:cs typeface="Calibri Light" panose="020F0302020204030204" pitchFamily="34" charset="0"/>
              </a:rPr>
              <a:t>Да се процени, оцени и подобри ниво</a:t>
            </a:r>
            <a:r>
              <a:rPr lang="mk-MK" sz="2000" smtClean="0">
                <a:latin typeface="Calibri Light" panose="020F0302020204030204" pitchFamily="34" charset="0"/>
                <a:cs typeface="Calibri Light" panose="020F0302020204030204" pitchFamily="34" charset="0"/>
              </a:rPr>
              <a:t>то</a:t>
            </a:r>
            <a:r>
              <a:rPr lang="ru-RU" sz="2000" smtClean="0">
                <a:latin typeface="Calibri Light" panose="020F0302020204030204" pitchFamily="34" charset="0"/>
                <a:cs typeface="Calibri Light" panose="020F0302020204030204" pitchFamily="34" charset="0"/>
              </a:rPr>
              <a:t> на достапност на општинските веб-страници за лица со различни видови на попреченост во Североисточниот регион во Македонија</a:t>
            </a:r>
          </a:p>
          <a:p>
            <a:pPr algn="just" eaLnBrk="1" hangingPunct="1">
              <a:lnSpc>
                <a:spcPct val="70000"/>
              </a:lnSpc>
            </a:pPr>
            <a:r>
              <a:rPr lang="ru-RU" sz="2000" smtClean="0">
                <a:latin typeface="Calibri Light" panose="020F0302020204030204" pitchFamily="34" charset="0"/>
                <a:cs typeface="Calibri Light" panose="020F0302020204030204" pitchFamily="34" charset="0"/>
              </a:rPr>
              <a:t>Да им се овозможи на лицата со попреченост да го практикуваат своето право на пристап до информации од јавен карактер во локалната заедница, како и државните институции,</a:t>
            </a:r>
          </a:p>
          <a:p>
            <a:pPr algn="just" eaLnBrk="1" hangingPunct="1">
              <a:lnSpc>
                <a:spcPct val="70000"/>
              </a:lnSpc>
            </a:pPr>
            <a:r>
              <a:rPr lang="ru-RU" sz="2000" smtClean="0">
                <a:latin typeface="Calibri Light" panose="020F0302020204030204" pitchFamily="34" charset="0"/>
                <a:cs typeface="Calibri Light" panose="020F0302020204030204" pitchFamily="34" charset="0"/>
              </a:rPr>
              <a:t>Да им се помогне на општините да обезбедат соодветен пристап до информации за лицата со попреченост, како и да спречат дискриминација врз основа на попреченост.</a:t>
            </a:r>
            <a:endParaRPr lang="mk-MK" sz="2000" smtClean="0">
              <a:latin typeface="Calibri Light" panose="020F0302020204030204" pitchFamily="34" charset="0"/>
              <a:cs typeface="Calibri Light" panose="020F0302020204030204" pitchFamily="34" charset="0"/>
            </a:endParaRPr>
          </a:p>
          <a:p>
            <a:pPr algn="just" eaLnBrk="1" hangingPunct="1">
              <a:lnSpc>
                <a:spcPct val="70000"/>
              </a:lnSpc>
            </a:pPr>
            <a:endParaRPr lang="mk-MK" sz="2000" smtClean="0">
              <a:latin typeface="Calibri Light" panose="020F0302020204030204" pitchFamily="34" charset="0"/>
              <a:cs typeface="Calibri Light" panose="020F0302020204030204" pitchFamily="34" charset="0"/>
            </a:endParaRPr>
          </a:p>
          <a:p>
            <a:pPr eaLnBrk="1" hangingPunct="1">
              <a:lnSpc>
                <a:spcPct val="70000"/>
              </a:lnSpc>
            </a:pPr>
            <a:endParaRPr lang="mk-MK" sz="2000" smtClean="0">
              <a:latin typeface="Calibri Light" panose="020F0302020204030204" pitchFamily="34" charset="0"/>
              <a:cs typeface="Calibri Light" panose="020F0302020204030204" pitchFamily="34"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2913" y="5286375"/>
            <a:ext cx="1800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mk-MK" b="1" smtClean="0"/>
              <a:t>РЕЗУЛТАТИ</a:t>
            </a:r>
          </a:p>
        </p:txBody>
      </p:sp>
      <p:sp>
        <p:nvSpPr>
          <p:cNvPr id="3" name="Content Placeholder 2"/>
          <p:cNvSpPr>
            <a:spLocks noGrp="1"/>
          </p:cNvSpPr>
          <p:nvPr>
            <p:ph idx="1"/>
          </p:nvPr>
        </p:nvSpPr>
        <p:spPr>
          <a:xfrm>
            <a:off x="838200" y="1346200"/>
            <a:ext cx="10515600" cy="4830763"/>
          </a:xfrm>
        </p:spPr>
        <p:txBody>
          <a:bodyPr/>
          <a:lstStyle/>
          <a:p>
            <a:pPr eaLnBrk="1" hangingPunct="1">
              <a:defRPr/>
            </a:pPr>
            <a:r>
              <a:rPr lang="ru-RU" sz="2000" b="1" i="1" dirty="0" smtClean="0">
                <a:latin typeface="+mj-lt"/>
              </a:rPr>
              <a:t>Цел 1:</a:t>
            </a:r>
            <a:endParaRPr lang="ru-RU" sz="2000" b="1" dirty="0" smtClean="0">
              <a:latin typeface="+mj-lt"/>
            </a:endParaRPr>
          </a:p>
          <a:p>
            <a:pPr eaLnBrk="1" hangingPunct="1">
              <a:defRPr/>
            </a:pPr>
            <a:r>
              <a:rPr lang="ru-RU" sz="2000" b="1" dirty="0" smtClean="0">
                <a:latin typeface="+mj-lt"/>
              </a:rPr>
              <a:t>1.1 Подготвен извештај од анализа на веб страни; </a:t>
            </a:r>
          </a:p>
          <a:p>
            <a:pPr eaLnBrk="1" hangingPunct="1">
              <a:defRPr/>
            </a:pPr>
            <a:r>
              <a:rPr lang="ru-RU" sz="2000" b="1" dirty="0" smtClean="0">
                <a:latin typeface="+mj-lt"/>
              </a:rPr>
              <a:t>1.2 Подготвена, изработена и објавена публикација во 200 примероци на македонски и албански јазик; </a:t>
            </a:r>
          </a:p>
          <a:p>
            <a:pPr eaLnBrk="1" hangingPunct="1">
              <a:buFont typeface="Arial" panose="020B0604020202020204" pitchFamily="34" charset="0"/>
              <a:buNone/>
              <a:defRPr/>
            </a:pPr>
            <a:r>
              <a:rPr lang="ru-RU" sz="2000" b="1" dirty="0" smtClean="0">
                <a:latin typeface="+mj-lt"/>
              </a:rPr>
              <a:t>1.3 Организирани три јавни дебати за најмалку 50 учесници- Достигнувања: Вкупно 126 учесници;</a:t>
            </a:r>
          </a:p>
          <a:p>
            <a:pPr eaLnBrk="1" hangingPunct="1">
              <a:buFont typeface="Arial" panose="020B0604020202020204" pitchFamily="34" charset="0"/>
              <a:buNone/>
              <a:defRPr/>
            </a:pPr>
            <a:r>
              <a:rPr lang="ru-RU" sz="2000" b="1" dirty="0" smtClean="0">
                <a:latin typeface="+mj-lt"/>
              </a:rPr>
              <a:t>1.4 Медиумски настапи во најмалку три телевизиски дебати; </a:t>
            </a:r>
            <a:r>
              <a:rPr lang="ru-RU" sz="2000" b="1" dirty="0" smtClean="0"/>
              <a:t>Достигнувања: 40 медиумски објави;</a:t>
            </a:r>
            <a:endParaRPr lang="ru-RU" sz="2000" b="1" dirty="0" smtClean="0">
              <a:latin typeface="+mj-lt"/>
            </a:endParaRPr>
          </a:p>
          <a:p>
            <a:pPr eaLnBrk="1" hangingPunct="1">
              <a:buFont typeface="Arial" panose="020B0604020202020204" pitchFamily="34" charset="0"/>
              <a:buNone/>
              <a:defRPr/>
            </a:pPr>
            <a:r>
              <a:rPr lang="ru-RU" sz="2000" b="1" i="1" dirty="0" smtClean="0">
                <a:latin typeface="+mj-lt"/>
              </a:rPr>
              <a:t>Цел 2:</a:t>
            </a:r>
          </a:p>
          <a:p>
            <a:pPr eaLnBrk="1" hangingPunct="1">
              <a:buFont typeface="Arial" panose="020B0604020202020204" pitchFamily="34" charset="0"/>
              <a:buNone/>
              <a:defRPr/>
            </a:pPr>
            <a:r>
              <a:rPr lang="ru-RU" sz="2000" b="1" dirty="0" smtClean="0">
                <a:latin typeface="+mj-lt"/>
              </a:rPr>
              <a:t>2.1  Обучени најмалку 50 лица со попреченост за пристап до информации од јавен карактер- Достигнувања: Вкупно 90 обучени лица со попреченост;</a:t>
            </a:r>
          </a:p>
          <a:p>
            <a:pPr eaLnBrk="1" hangingPunct="1">
              <a:buFont typeface="Arial" panose="020B0604020202020204" pitchFamily="34" charset="0"/>
              <a:buNone/>
              <a:defRPr/>
            </a:pPr>
            <a:r>
              <a:rPr lang="ru-RU" sz="2000" b="1" dirty="0" smtClean="0">
                <a:latin typeface="+mj-lt"/>
              </a:rPr>
              <a:t>2.2 Развиен, објавен и дистрибуиран прирачник за лицата со попреченост во 300 копии, 50 аудио верзии за лицата со оштетен вид и едно видео.</a:t>
            </a:r>
          </a:p>
          <a:p>
            <a:pPr eaLnBrk="1" hangingPunct="1">
              <a:buFont typeface="Arial" panose="020B0604020202020204" pitchFamily="34" charset="0"/>
              <a:buNone/>
              <a:defRPr/>
            </a:pPr>
            <a:r>
              <a:rPr lang="mk-MK" sz="2000" b="1" dirty="0" smtClean="0">
                <a:latin typeface="+mj-lt"/>
              </a:rPr>
              <a:t/>
            </a:r>
            <a:br>
              <a:rPr lang="mk-MK" sz="2000" b="1" dirty="0" smtClean="0">
                <a:latin typeface="+mj-lt"/>
              </a:rPr>
            </a:br>
            <a:endParaRPr lang="mk-MK" sz="2000" b="1" dirty="0">
              <a:latin typeface="+mj-lt"/>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2913" y="5286375"/>
            <a:ext cx="1800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794</Words>
  <Application>Microsoft Office PowerPoint</Application>
  <PresentationFormat>Widescreen</PresentationFormat>
  <Paragraphs>90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 Light</vt:lpstr>
      <vt:lpstr>Calibri</vt:lpstr>
      <vt:lpstr>Times New Roman</vt:lpstr>
      <vt:lpstr>Office Theme</vt:lpstr>
      <vt:lpstr>       Подобрување на социјална инклузија на лица со попреченост  на локално ниво   Благица Димитровска   Здружение за промоција и развој на инклузивно општество ИНКЛУЗИВА</vt:lpstr>
      <vt:lpstr> </vt:lpstr>
      <vt:lpstr>                          ISO 9001:2015</vt:lpstr>
      <vt:lpstr>Националниот акциски план 2016-2018  ИНКЛУЗИВА-заложба 6.ОТВОРЕНОСТ НА ЛОКАЛНО НИВО  6.7.Подобрување на социјална инклузија на лица со попреченост  на локално ниво</vt:lpstr>
      <vt:lpstr>Состојба или проблем што се опфаќа со обврската</vt:lpstr>
      <vt:lpstr>Прифатена обврска</vt:lpstr>
      <vt:lpstr>Проект: Јавни информации ДОСТАПНИ за  лица со попреченост   </vt:lpstr>
      <vt:lpstr>ЦЕЛИ</vt:lpstr>
      <vt:lpstr>РЕЗУЛТАТИ</vt:lpstr>
      <vt:lpstr>PowerPoint Presentation</vt:lpstr>
      <vt:lpstr>РЕЗУЛТАТИ</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Gordana Dimitrovska</dc:creator>
  <cp:lastModifiedBy>Daniel</cp:lastModifiedBy>
  <cp:revision>33</cp:revision>
  <dcterms:created xsi:type="dcterms:W3CDTF">2018-04-30T10:32:30Z</dcterms:created>
  <dcterms:modified xsi:type="dcterms:W3CDTF">2020-11-11T09:50:06Z</dcterms:modified>
</cp:coreProperties>
</file>